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630" r:id="rId2"/>
    <p:sldId id="287" r:id="rId3"/>
    <p:sldId id="293" r:id="rId4"/>
    <p:sldId id="295" r:id="rId5"/>
    <p:sldId id="303" r:id="rId6"/>
    <p:sldId id="305" r:id="rId7"/>
    <p:sldId id="307" r:id="rId8"/>
    <p:sldId id="309" r:id="rId9"/>
    <p:sldId id="311" r:id="rId10"/>
    <p:sldId id="313" r:id="rId11"/>
    <p:sldId id="315" r:id="rId12"/>
    <p:sldId id="317" r:id="rId13"/>
    <p:sldId id="319" r:id="rId14"/>
    <p:sldId id="355" r:id="rId15"/>
    <p:sldId id="357" r:id="rId16"/>
    <p:sldId id="469" r:id="rId17"/>
    <p:sldId id="625" r:id="rId18"/>
    <p:sldId id="629" r:id="rId19"/>
  </p:sldIdLst>
  <p:sldSz cx="9144000" cy="5143500" type="screen16x9"/>
  <p:notesSz cx="6858000" cy="9144000"/>
  <p:custDataLst>
    <p:tags r:id="rId2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41" autoAdjust="0"/>
    <p:restoredTop sz="94660"/>
  </p:normalViewPr>
  <p:slideViewPr>
    <p:cSldViewPr>
      <p:cViewPr>
        <p:scale>
          <a:sx n="150" d="100"/>
          <a:sy n="150" d="100"/>
        </p:scale>
        <p:origin x="10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Dreng</c:v>
                </c:pt>
                <c:pt idx="1">
                  <c:v>Pige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0.44444444444444442</c:v>
                </c:pt>
                <c:pt idx="1">
                  <c:v>0.55555555555555558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3-4438-ACDA-3D228229A4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Dreng</c:v>
                </c:pt>
                <c:pt idx="1">
                  <c:v>Pige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0.45370370370370372</c:v>
                </c:pt>
                <c:pt idx="1">
                  <c:v>0.54629629629629628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63-4438-ACDA-3D228229A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0.19658119658119658</c:v>
                </c:pt>
                <c:pt idx="1">
                  <c:v>0.52991452991452992</c:v>
                </c:pt>
                <c:pt idx="2">
                  <c:v>0.22222222222222221</c:v>
                </c:pt>
                <c:pt idx="3">
                  <c:v>4.2735042735042736E-2</c:v>
                </c:pt>
                <c:pt idx="4">
                  <c:v>8.5470085470085479E-3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95-4EF1-A7C9-F9B5A10293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0.12037037037037036</c:v>
                </c:pt>
                <c:pt idx="1">
                  <c:v>0.46296296296296297</c:v>
                </c:pt>
                <c:pt idx="2">
                  <c:v>0.3611111111111111</c:v>
                </c:pt>
                <c:pt idx="3">
                  <c:v>8.3333333333333329E-2</c:v>
                </c:pt>
                <c:pt idx="4">
                  <c:v>1.8518518518518517E-2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95-4EF1-A7C9-F9B5A1029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max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0.14529914529914531</c:v>
                </c:pt>
                <c:pt idx="1">
                  <c:v>0.44444444444444442</c:v>
                </c:pt>
                <c:pt idx="2">
                  <c:v>0.31623931623931623</c:v>
                </c:pt>
                <c:pt idx="3">
                  <c:v>6.8376068376068383E-2</c:v>
                </c:pt>
                <c:pt idx="4">
                  <c:v>2.564102564102564E-2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35-4CE4-8CAB-803BFE1EBC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0.31481481481481483</c:v>
                </c:pt>
                <c:pt idx="1">
                  <c:v>0.60185185185185186</c:v>
                </c:pt>
                <c:pt idx="2">
                  <c:v>9.2592592592592587E-2</c:v>
                </c:pt>
                <c:pt idx="3">
                  <c:v>0</c:v>
                </c:pt>
                <c:pt idx="4">
                  <c:v>9.2592592592592587E-3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35-4CE4-8CAB-803BFE1EB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max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0.48717948717948717</c:v>
                </c:pt>
                <c:pt idx="1">
                  <c:v>0.42735042735042733</c:v>
                </c:pt>
                <c:pt idx="2">
                  <c:v>7.6923076923076927E-2</c:v>
                </c:pt>
                <c:pt idx="3">
                  <c:v>8.5470085470085479E-3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C8-4648-A3F1-1AB36E3158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0.59259259259259256</c:v>
                </c:pt>
                <c:pt idx="1">
                  <c:v>0.40740740740740738</c:v>
                </c:pt>
                <c:pt idx="2">
                  <c:v>1.8518518518518517E-2</c:v>
                </c:pt>
                <c:pt idx="3">
                  <c:v>0</c:v>
                </c:pt>
                <c:pt idx="4">
                  <c:v>9.2592592592592587E-3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C8-4648-A3F1-1AB36E3158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max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I høj grad</c:v>
                </c:pt>
                <c:pt idx="1">
                  <c:v>I tilfredsstillende grad</c:v>
                </c:pt>
                <c:pt idx="2">
                  <c:v>I mindre grad</c:v>
                </c:pt>
                <c:pt idx="3">
                  <c:v>Andet - anfør venligst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0.50427350427350426</c:v>
                </c:pt>
                <c:pt idx="1">
                  <c:v>0.30769230769230771</c:v>
                </c:pt>
                <c:pt idx="2">
                  <c:v>0.15384615384615385</c:v>
                </c:pt>
                <c:pt idx="3">
                  <c:v>3.4188034188034191E-2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3F-4B18-8344-50A6494DBBF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I høj grad</c:v>
                </c:pt>
                <c:pt idx="1">
                  <c:v>I tilfredsstillende grad</c:v>
                </c:pt>
                <c:pt idx="2">
                  <c:v>I mindre grad</c:v>
                </c:pt>
                <c:pt idx="3">
                  <c:v>Andet - anfør venligst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0.55660377358490565</c:v>
                </c:pt>
                <c:pt idx="1">
                  <c:v>0.31132075471698112</c:v>
                </c:pt>
                <c:pt idx="2">
                  <c:v>0.11320754716981132</c:v>
                </c:pt>
                <c:pt idx="3">
                  <c:v>2.8301886792452831E-2</c:v>
                </c:pt>
                <c:pt idx="4">
                  <c:v>1.8867924528301886E-2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3F-4B18-8344-50A6494DBB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max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I høj grad</c:v>
                </c:pt>
                <c:pt idx="1">
                  <c:v>I tilfredsstillende grad</c:v>
                </c:pt>
                <c:pt idx="2">
                  <c:v>I mindre grad</c:v>
                </c:pt>
                <c:pt idx="3">
                  <c:v>Andet - anfør venligst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0.53846153846153844</c:v>
                </c:pt>
                <c:pt idx="1">
                  <c:v>0.37606837606837606</c:v>
                </c:pt>
                <c:pt idx="2">
                  <c:v>5.9829059829059832E-2</c:v>
                </c:pt>
                <c:pt idx="3">
                  <c:v>2.564102564102564E-2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89-431E-BA08-F2E36BD4F1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I høj grad</c:v>
                </c:pt>
                <c:pt idx="1">
                  <c:v>I tilfredsstillende grad</c:v>
                </c:pt>
                <c:pt idx="2">
                  <c:v>I mindre grad</c:v>
                </c:pt>
                <c:pt idx="3">
                  <c:v>Andet - anfør venligst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0.5092592592592593</c:v>
                </c:pt>
                <c:pt idx="1">
                  <c:v>0.30555555555555558</c:v>
                </c:pt>
                <c:pt idx="2">
                  <c:v>0.1388888888888889</c:v>
                </c:pt>
                <c:pt idx="3">
                  <c:v>3.7037037037037035E-2</c:v>
                </c:pt>
                <c:pt idx="4">
                  <c:v>2.7777777777777776E-2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89-431E-BA08-F2E36BD4F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max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2018, Ændrede linjefagsrunden dit valg af linjefag?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0.52991452991452992</c:v>
                </c:pt>
                <c:pt idx="1">
                  <c:v>0.47008547008547008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5D-44B5-8FE1-A5C04234FE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2023, Ændrede linjefagsrunden dit valg af linjefag?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0.52777777777777779</c:v>
                </c:pt>
                <c:pt idx="1">
                  <c:v>0.47222222222222221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5D-44B5-8FE1-A5C04234F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Ja, i høj grad</c:v>
                </c:pt>
                <c:pt idx="1">
                  <c:v>Ja, i tilfredsstillende grad</c:v>
                </c:pt>
                <c:pt idx="2">
                  <c:v>I mindre grad</c:v>
                </c:pt>
                <c:pt idx="3">
                  <c:v>Slet ikke</c:v>
                </c:pt>
                <c:pt idx="4">
                  <c:v>Andet - anfør venligst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0.58119658119658124</c:v>
                </c:pt>
                <c:pt idx="1">
                  <c:v>0.35897435897435898</c:v>
                </c:pt>
                <c:pt idx="2">
                  <c:v>3.4188034188034191E-2</c:v>
                </c:pt>
                <c:pt idx="3">
                  <c:v>1.7094017094017096E-2</c:v>
                </c:pt>
                <c:pt idx="4">
                  <c:v>8.5470085470085479E-3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0-4E27-89E3-E7FE0FA414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Ja, i høj grad</c:v>
                </c:pt>
                <c:pt idx="1">
                  <c:v>Ja, i tilfredsstillende grad</c:v>
                </c:pt>
                <c:pt idx="2">
                  <c:v>I mindre grad</c:v>
                </c:pt>
                <c:pt idx="3">
                  <c:v>Slet ikke</c:v>
                </c:pt>
                <c:pt idx="4">
                  <c:v>Andet - anfør venligst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0.87037037037037035</c:v>
                </c:pt>
                <c:pt idx="1">
                  <c:v>0.12962962962962962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00-4E27-89E3-E7FE0FA41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max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Slet ikke</c:v>
                </c:pt>
                <c:pt idx="1">
                  <c:v>I mindre grad</c:v>
                </c:pt>
                <c:pt idx="2">
                  <c:v>Ja, i nogen grad</c:v>
                </c:pt>
                <c:pt idx="3">
                  <c:v>Ja, i høj grad</c:v>
                </c:pt>
                <c:pt idx="4">
                  <c:v>Andet - anfør venligst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0.88888888888888884</c:v>
                </c:pt>
                <c:pt idx="1">
                  <c:v>5.9829059829059832E-2</c:v>
                </c:pt>
                <c:pt idx="2">
                  <c:v>1.7094017094017096E-2</c:v>
                </c:pt>
                <c:pt idx="3">
                  <c:v>8.5470085470085479E-3</c:v>
                </c:pt>
                <c:pt idx="4">
                  <c:v>2.564102564102564E-2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E1-4DF2-AEBC-7DC8AC4C23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Slet ikke</c:v>
                </c:pt>
                <c:pt idx="1">
                  <c:v>I mindre grad</c:v>
                </c:pt>
                <c:pt idx="2">
                  <c:v>Ja, i nogen grad</c:v>
                </c:pt>
                <c:pt idx="3">
                  <c:v>Ja, i høj grad</c:v>
                </c:pt>
                <c:pt idx="4">
                  <c:v>Andet - anfør venligst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0.88888888888888884</c:v>
                </c:pt>
                <c:pt idx="1">
                  <c:v>0.10185185185185185</c:v>
                </c:pt>
                <c:pt idx="2">
                  <c:v>9.2592592592592587E-3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E1-4DF2-AEBC-7DC8AC4C2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max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2.564102564102564E-2</c:v>
                </c:pt>
                <c:pt idx="1">
                  <c:v>0.97435897435897434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BE-484B-81AB-8DF0C6AB1A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3.7037037037037035E-2</c:v>
                </c:pt>
                <c:pt idx="1">
                  <c:v>0.96296296296296291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BE-484B-81AB-8DF0C6AB1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2018, Af hvilke grunde valgte du at gå på efterskole? Du må gerne benytte flere valg.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Tradition i familen</c:v>
                </c:pt>
                <c:pt idx="1">
                  <c:v>Ultilfredshed med folkeskolen</c:v>
                </c:pt>
                <c:pt idx="2">
                  <c:v>Prøve at stå på egne ben</c:v>
                </c:pt>
                <c:pt idx="3">
                  <c:v>Lyst til at komme hjemmefra</c:v>
                </c:pt>
                <c:pt idx="4">
                  <c:v>Mine forælre synes det ville være en god ide</c:v>
                </c:pt>
                <c:pt idx="5">
                  <c:v>Pga det sociale</c:v>
                </c:pt>
                <c:pt idx="6">
                  <c:v>Andet - anfør venligst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0.10256410256410256</c:v>
                </c:pt>
                <c:pt idx="1">
                  <c:v>0.17948717948717949</c:v>
                </c:pt>
                <c:pt idx="2">
                  <c:v>0.48717948717948717</c:v>
                </c:pt>
                <c:pt idx="3">
                  <c:v>0.50427350427350426</c:v>
                </c:pt>
                <c:pt idx="4">
                  <c:v>0.28205128205128205</c:v>
                </c:pt>
                <c:pt idx="5">
                  <c:v>0.68376068376068377</c:v>
                </c:pt>
                <c:pt idx="6">
                  <c:v>0.20512820512820512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81-4276-A089-4D8392B79E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2023, Af hvilke grunde valgte du at gå på efterskole? Du må gerne benytte flere valg.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Tradition i familen</c:v>
                </c:pt>
                <c:pt idx="1">
                  <c:v>Ultilfredshed med folkeskolen</c:v>
                </c:pt>
                <c:pt idx="2">
                  <c:v>Prøve at stå på egne ben</c:v>
                </c:pt>
                <c:pt idx="3">
                  <c:v>Lyst til at komme hjemmefra</c:v>
                </c:pt>
                <c:pt idx="4">
                  <c:v>Mine forælre synes det ville være en god ide</c:v>
                </c:pt>
                <c:pt idx="5">
                  <c:v>Pga det sociale</c:v>
                </c:pt>
                <c:pt idx="6">
                  <c:v>Andet - anfør venligst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0.1111111111111111</c:v>
                </c:pt>
                <c:pt idx="1">
                  <c:v>0.17592592592592593</c:v>
                </c:pt>
                <c:pt idx="2">
                  <c:v>0.37962962962962965</c:v>
                </c:pt>
                <c:pt idx="3">
                  <c:v>0.48148148148148145</c:v>
                </c:pt>
                <c:pt idx="4">
                  <c:v>0.25925925925925924</c:v>
                </c:pt>
                <c:pt idx="5">
                  <c:v>0.70370370370370372</c:v>
                </c:pt>
                <c:pt idx="6">
                  <c:v>5.5555555555555552E-2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81-4276-A089-4D8392B79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0.1623931623931624</c:v>
                </c:pt>
                <c:pt idx="1">
                  <c:v>0.58119658119658124</c:v>
                </c:pt>
                <c:pt idx="2">
                  <c:v>0.20512820512820512</c:v>
                </c:pt>
                <c:pt idx="3">
                  <c:v>3.4188034188034191E-2</c:v>
                </c:pt>
                <c:pt idx="4">
                  <c:v>1.7094017094017096E-2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1-4C7D-AAA5-9457D5AC798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0.25925925925925924</c:v>
                </c:pt>
                <c:pt idx="1">
                  <c:v>0.64814814814814814</c:v>
                </c:pt>
                <c:pt idx="2">
                  <c:v>0.1111111111111111</c:v>
                </c:pt>
                <c:pt idx="3">
                  <c:v>9.2592592592592587E-3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01-4C7D-AAA5-9457D5AC7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max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0.55555555555555558</c:v>
                </c:pt>
                <c:pt idx="1">
                  <c:v>0.34188034188034189</c:v>
                </c:pt>
                <c:pt idx="2">
                  <c:v>8.5470085470085472E-2</c:v>
                </c:pt>
                <c:pt idx="3">
                  <c:v>1.7094017094017096E-2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15-4317-9FA0-B93B0298B1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0.37037037037037035</c:v>
                </c:pt>
                <c:pt idx="1">
                  <c:v>0.49074074074074076</c:v>
                </c:pt>
                <c:pt idx="2">
                  <c:v>0.1111111111111111</c:v>
                </c:pt>
                <c:pt idx="3">
                  <c:v>3.7037037037037035E-2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15-4317-9FA0-B93B0298B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max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0.33333333333333331</c:v>
                </c:pt>
                <c:pt idx="1">
                  <c:v>0.36752136752136755</c:v>
                </c:pt>
                <c:pt idx="2">
                  <c:v>0.17948717948717949</c:v>
                </c:pt>
                <c:pt idx="3">
                  <c:v>7.6923076923076927E-2</c:v>
                </c:pt>
                <c:pt idx="4">
                  <c:v>4.2735042735042736E-2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C0-4426-A81A-BAA6D13F7F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0.25</c:v>
                </c:pt>
                <c:pt idx="1">
                  <c:v>0.47222222222222221</c:v>
                </c:pt>
                <c:pt idx="2">
                  <c:v>0.17592592592592593</c:v>
                </c:pt>
                <c:pt idx="3">
                  <c:v>9.2592592592592587E-2</c:v>
                </c:pt>
                <c:pt idx="4">
                  <c:v>1.8518518518518517E-2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C0-4426-A81A-BAA6D13F7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max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4.2735042735042736E-2</c:v>
                </c:pt>
                <c:pt idx="1">
                  <c:v>0.47863247863247865</c:v>
                </c:pt>
                <c:pt idx="2">
                  <c:v>0.38461538461538464</c:v>
                </c:pt>
                <c:pt idx="3">
                  <c:v>9.4017094017094016E-2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8-4B1D-8004-788738687B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7.407407407407407E-2</c:v>
                </c:pt>
                <c:pt idx="1">
                  <c:v>0.60185185185185186</c:v>
                </c:pt>
                <c:pt idx="2">
                  <c:v>0.27777777777777779</c:v>
                </c:pt>
                <c:pt idx="3">
                  <c:v>6.4814814814814811E-2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C8-4B1D-8004-788738687B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max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0.3504273504273504</c:v>
                </c:pt>
                <c:pt idx="1">
                  <c:v>0.37606837606837606</c:v>
                </c:pt>
                <c:pt idx="2">
                  <c:v>0.21367521367521367</c:v>
                </c:pt>
                <c:pt idx="3">
                  <c:v>5.128205128205128E-2</c:v>
                </c:pt>
                <c:pt idx="4">
                  <c:v>8.5470085470085479E-3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D-439A-9304-A1B0347FED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0.3888888888888889</c:v>
                </c:pt>
                <c:pt idx="1">
                  <c:v>0.48148148148148145</c:v>
                </c:pt>
                <c:pt idx="2">
                  <c:v>9.2592592592592587E-2</c:v>
                </c:pt>
                <c:pt idx="3">
                  <c:v>4.6296296296296294E-2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5D-439A-9304-A1B0347FE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max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Miljøundersøgelse Midtjysk Efterskole forår 2018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0.21367521367521367</c:v>
                </c:pt>
                <c:pt idx="1">
                  <c:v>0.41025641025641024</c:v>
                </c:pt>
                <c:pt idx="2">
                  <c:v>0.28205128205128205</c:v>
                </c:pt>
                <c:pt idx="3">
                  <c:v>7.6923076923076927E-2</c:v>
                </c:pt>
                <c:pt idx="4">
                  <c:v>1.7094017094017096E-2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AB-4B8A-B123-CF318FDEE1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Miljøundersøgelse Midtjysk Efterskole forår 2023</c:v>
                </c:pt>
              </c:strCache>
            </c:strRef>
          </c:tx>
          <c:spPr>
            <a:solidFill>
              <a:srgbClr val="9ACD32"/>
            </a:solidFill>
            <a:ln>
              <a:noFill/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Meget tilfreds</c:v>
                </c:pt>
                <c:pt idx="1">
                  <c:v>Tilfreds</c:v>
                </c:pt>
                <c:pt idx="2">
                  <c:v>Hverken eller</c:v>
                </c:pt>
                <c:pt idx="3">
                  <c:v>Utilfreds</c:v>
                </c:pt>
                <c:pt idx="4">
                  <c:v>Meget utilfreds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0.18518518518518517</c:v>
                </c:pt>
                <c:pt idx="1">
                  <c:v>0.62037037037037035</c:v>
                </c:pt>
                <c:pt idx="2">
                  <c:v>0.15740740740740741</c:v>
                </c:pt>
                <c:pt idx="3">
                  <c:v>6.4814814814814811E-2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AB-4B8A-B123-CF318FDEE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 sz="800" b="0"/>
                  <a:t>Procent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da-DK"/>
          </a:p>
        </c:txPr>
        <c:crossAx val="67451136"/>
        <c:crosses val="max"/>
        <c:crossBetween val="between"/>
      </c:valAx>
    </c:plotArea>
    <c:legend>
      <c:legendPos val="r"/>
      <c:overlay val="0"/>
      <c:txPr>
        <a:bodyPr/>
        <a:lstStyle/>
        <a:p>
          <a:pPr>
            <a:defRPr sz="800" smtId="4294967295"/>
          </a:pPr>
          <a:endParaRPr lang="da-DK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da-DK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  <p:extLst>
      <p:ext uri="{BB962C8B-B14F-4D97-AF65-F5344CB8AC3E}">
        <p14:creationId xmlns:p14="http://schemas.microsoft.com/office/powerpoint/2010/main" val="39423910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6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Warn">
            <a:extLst>
              <a:ext uri="{FF2B5EF4-FFF2-40B4-BE49-F238E27FC236}">
                <a16:creationId xmlns:a16="http://schemas.microsoft.com/office/drawing/2014/main" id="{6E4F96BC-2717-41B6-B8FC-767837606C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3" name="PCont"/>
          <p:cNvSpPr>
            <a:spLocks noGrp="1"/>
          </p:cNvSpPr>
          <p:nvPr>
            <p:ph sz="quarter" idx="17"/>
          </p:nvPr>
        </p:nvSpPr>
        <p:spPr>
          <a:xfrm>
            <a:off x="467545" y="3435846"/>
            <a:ext cx="8207375" cy="129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2" name="Cont6"/>
          <p:cNvSpPr>
            <a:spLocks noGrp="1"/>
          </p:cNvSpPr>
          <p:nvPr>
            <p:ph sz="quarter" idx="22"/>
          </p:nvPr>
        </p:nvSpPr>
        <p:spPr>
          <a:xfrm>
            <a:off x="5990401" y="2247714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1" name="Cont5"/>
          <p:cNvSpPr>
            <a:spLocks noGrp="1"/>
          </p:cNvSpPr>
          <p:nvPr>
            <p:ph sz="quarter" idx="21"/>
          </p:nvPr>
        </p:nvSpPr>
        <p:spPr>
          <a:xfrm>
            <a:off x="3197294" y="2247714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0" name="Cont4"/>
          <p:cNvSpPr>
            <a:spLocks noGrp="1"/>
          </p:cNvSpPr>
          <p:nvPr>
            <p:ph sz="quarter" idx="20"/>
          </p:nvPr>
        </p:nvSpPr>
        <p:spPr>
          <a:xfrm>
            <a:off x="403628" y="2247714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9" name="Cont3"/>
          <p:cNvSpPr>
            <a:spLocks noGrp="1"/>
          </p:cNvSpPr>
          <p:nvPr>
            <p:ph sz="quarter" idx="19"/>
          </p:nvPr>
        </p:nvSpPr>
        <p:spPr>
          <a:xfrm>
            <a:off x="5990401" y="1061101"/>
            <a:ext cx="2734767" cy="118907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8" name="Cont2"/>
          <p:cNvSpPr>
            <a:spLocks noGrp="1"/>
          </p:cNvSpPr>
          <p:nvPr>
            <p:ph sz="quarter" idx="18"/>
          </p:nvPr>
        </p:nvSpPr>
        <p:spPr>
          <a:xfrm>
            <a:off x="3196801" y="1061100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7" name="Cont1"/>
          <p:cNvSpPr>
            <a:spLocks noGrp="1"/>
          </p:cNvSpPr>
          <p:nvPr>
            <p:ph sz="quarter" idx="16"/>
          </p:nvPr>
        </p:nvSpPr>
        <p:spPr>
          <a:xfrm>
            <a:off x="403201" y="1061100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648000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5" name="Pre"/>
          <p:cNvSpPr>
            <a:spLocks noGrp="1"/>
          </p:cNvSpPr>
          <p:nvPr>
            <p:ph sz="quarter" idx="14" hasCustomPrompt="1"/>
          </p:nvPr>
        </p:nvSpPr>
        <p:spPr>
          <a:xfrm>
            <a:off x="467545" y="162000"/>
            <a:ext cx="8207375" cy="486000"/>
          </a:xfrm>
          <a:noFill/>
          <a:ln>
            <a:noFill/>
          </a:ln>
        </p:spPr>
        <p:txBody>
          <a:bodyPr anchor="ctr"/>
          <a:lstStyle>
            <a:lvl1pPr marL="85725" indent="0">
              <a:buNone/>
              <a:defRPr sz="900"/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4" name="RepTitle"/>
          <p:cNvSpPr>
            <a:spLocks noGrp="1"/>
          </p:cNvSpPr>
          <p:nvPr>
            <p:ph sz="quarter" idx="23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  <p:extLst>
      <p:ext uri="{BB962C8B-B14F-4D97-AF65-F5344CB8AC3E}">
        <p14:creationId xmlns:p14="http://schemas.microsoft.com/office/powerpoint/2010/main" val="9936996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Without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 b="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3" name="Cont1"/>
          <p:cNvSpPr>
            <a:spLocks noGrp="1"/>
          </p:cNvSpPr>
          <p:nvPr>
            <p:ph sz="quarter" idx="10"/>
          </p:nvPr>
        </p:nvSpPr>
        <p:spPr>
          <a:xfrm>
            <a:off x="395536" y="249268"/>
            <a:ext cx="8352606" cy="448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  <a:lvl4pPr marL="788670" indent="0">
              <a:buNone/>
              <a:defRPr/>
            </a:lvl4pPr>
            <a:lvl5pPr marL="994410" indent="0">
              <a:buNone/>
              <a:defRPr/>
            </a:lvl5pPr>
          </a:lstStyle>
          <a:p>
            <a:pPr lvl="0"/>
            <a:endParaRPr lang="en-US"/>
          </a:p>
        </p:txBody>
      </p:sp>
      <p:sp>
        <p:nvSpPr>
          <p:cNvPr id="6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  <p:extLst>
      <p:ext uri="{BB962C8B-B14F-4D97-AF65-F5344CB8AC3E}">
        <p14:creationId xmlns:p14="http://schemas.microsoft.com/office/powerpoint/2010/main" val="22420463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arn">
            <a:extLst>
              <a:ext uri="{FF2B5EF4-FFF2-40B4-BE49-F238E27FC236}">
                <a16:creationId xmlns:a16="http://schemas.microsoft.com/office/drawing/2014/main" id="{0276FED8-8997-4F58-8AFF-1C828E6317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6" name="Cont1">
            <a:extLst>
              <a:ext uri="{FF2B5EF4-FFF2-40B4-BE49-F238E27FC236}">
                <a16:creationId xmlns:a16="http://schemas.microsoft.com/office/drawing/2014/main" id="{0FD23242-2B85-4AFF-87A6-1DD172122E8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7545" y="594000"/>
            <a:ext cx="8207375" cy="4131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163212"/>
            <a:ext cx="8208000" cy="410316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7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  <p:extLst>
      <p:ext uri="{BB962C8B-B14F-4D97-AF65-F5344CB8AC3E}">
        <p14:creationId xmlns:p14="http://schemas.microsoft.com/office/powerpoint/2010/main" val="663235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arn">
            <a:extLst>
              <a:ext uri="{FF2B5EF4-FFF2-40B4-BE49-F238E27FC236}">
                <a16:creationId xmlns:a16="http://schemas.microsoft.com/office/drawing/2014/main" id="{47720E19-23A6-4503-9FE5-09B05574BE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467545" y="1090800"/>
            <a:ext cx="8207375" cy="36315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648000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l-GR" sz="165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6" name="Pre"/>
          <p:cNvSpPr>
            <a:spLocks noGrp="1"/>
          </p:cNvSpPr>
          <p:nvPr>
            <p:ph sz="quarter" idx="14" hasCustomPrompt="1"/>
          </p:nvPr>
        </p:nvSpPr>
        <p:spPr>
          <a:xfrm>
            <a:off x="467545" y="162000"/>
            <a:ext cx="8207375" cy="486054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0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  <p:extLst>
      <p:ext uri="{BB962C8B-B14F-4D97-AF65-F5344CB8AC3E}">
        <p14:creationId xmlns:p14="http://schemas.microsoft.com/office/powerpoint/2010/main" val="221120404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arn">
            <a:extLst>
              <a:ext uri="{FF2B5EF4-FFF2-40B4-BE49-F238E27FC236}">
                <a16:creationId xmlns:a16="http://schemas.microsoft.com/office/drawing/2014/main" id="{A68DF7E0-973E-421D-B439-7A4D49EA27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10" name="PCont"/>
          <p:cNvSpPr>
            <a:spLocks noGrp="1"/>
          </p:cNvSpPr>
          <p:nvPr>
            <p:ph sz="quarter" idx="15"/>
          </p:nvPr>
        </p:nvSpPr>
        <p:spPr>
          <a:xfrm>
            <a:off x="467545" y="3159000"/>
            <a:ext cx="8207375" cy="156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endParaRPr lang="el-GR"/>
          </a:p>
        </p:txBody>
      </p:sp>
      <p:sp>
        <p:nvSpPr>
          <p:cNvPr id="9" name="Cont1"/>
          <p:cNvSpPr>
            <a:spLocks noGrp="1"/>
          </p:cNvSpPr>
          <p:nvPr>
            <p:ph sz="quarter" idx="14"/>
          </p:nvPr>
        </p:nvSpPr>
        <p:spPr>
          <a:xfrm>
            <a:off x="467545" y="594000"/>
            <a:ext cx="8207375" cy="2565000"/>
          </a:xfrm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163212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8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  <p:extLst>
      <p:ext uri="{BB962C8B-B14F-4D97-AF65-F5344CB8AC3E}">
        <p14:creationId xmlns:p14="http://schemas.microsoft.com/office/powerpoint/2010/main" val="10203465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arn">
            <a:extLst>
              <a:ext uri="{FF2B5EF4-FFF2-40B4-BE49-F238E27FC236}">
                <a16:creationId xmlns:a16="http://schemas.microsoft.com/office/drawing/2014/main" id="{35860C19-CEF4-4406-B1AE-B1ED5B0E5A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10" name="PCont"/>
          <p:cNvSpPr>
            <a:spLocks noGrp="1"/>
          </p:cNvSpPr>
          <p:nvPr>
            <p:ph sz="quarter" idx="14"/>
          </p:nvPr>
        </p:nvSpPr>
        <p:spPr>
          <a:xfrm>
            <a:off x="467545" y="3375000"/>
            <a:ext cx="8207375" cy="1350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endParaRPr lang="el-GR"/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467545" y="1090800"/>
            <a:ext cx="8207375" cy="2268000"/>
          </a:xfrm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648000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3" name="Pre"/>
          <p:cNvSpPr>
            <a:spLocks noGrp="1"/>
          </p:cNvSpPr>
          <p:nvPr>
            <p:ph sz="quarter" idx="16" hasCustomPrompt="1"/>
          </p:nvPr>
        </p:nvSpPr>
        <p:spPr>
          <a:xfrm>
            <a:off x="469081" y="162000"/>
            <a:ext cx="8207375" cy="486054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1" name="RepTitle"/>
          <p:cNvSpPr>
            <a:spLocks noGrp="1"/>
          </p:cNvSpPr>
          <p:nvPr>
            <p:ph sz="quarter" idx="17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  <p:extLst>
      <p:ext uri="{BB962C8B-B14F-4D97-AF65-F5344CB8AC3E}">
        <p14:creationId xmlns:p14="http://schemas.microsoft.com/office/powerpoint/2010/main" val="14421367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arn">
            <a:extLst>
              <a:ext uri="{FF2B5EF4-FFF2-40B4-BE49-F238E27FC236}">
                <a16:creationId xmlns:a16="http://schemas.microsoft.com/office/drawing/2014/main" id="{61F87840-3084-470E-A2FC-C42902C40D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0" name="Cont6"/>
          <p:cNvSpPr>
            <a:spLocks noGrp="1"/>
          </p:cNvSpPr>
          <p:nvPr>
            <p:ph sz="quarter" idx="22"/>
          </p:nvPr>
        </p:nvSpPr>
        <p:spPr>
          <a:xfrm>
            <a:off x="5990401" y="26730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9" name="Cont5"/>
          <p:cNvSpPr>
            <a:spLocks noGrp="1"/>
          </p:cNvSpPr>
          <p:nvPr>
            <p:ph sz="quarter" idx="21"/>
          </p:nvPr>
        </p:nvSpPr>
        <p:spPr>
          <a:xfrm>
            <a:off x="3197015" y="26730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8" name="Cont4"/>
          <p:cNvSpPr>
            <a:spLocks noGrp="1"/>
          </p:cNvSpPr>
          <p:nvPr>
            <p:ph sz="quarter" idx="20"/>
          </p:nvPr>
        </p:nvSpPr>
        <p:spPr>
          <a:xfrm>
            <a:off x="403628" y="26730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7" name="Cont3"/>
          <p:cNvSpPr>
            <a:spLocks noGrp="1"/>
          </p:cNvSpPr>
          <p:nvPr>
            <p:ph sz="quarter" idx="19"/>
          </p:nvPr>
        </p:nvSpPr>
        <p:spPr>
          <a:xfrm>
            <a:off x="5990401" y="5913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6" name="Cont2"/>
          <p:cNvSpPr>
            <a:spLocks noGrp="1"/>
          </p:cNvSpPr>
          <p:nvPr>
            <p:ph sz="quarter" idx="18"/>
          </p:nvPr>
        </p:nvSpPr>
        <p:spPr>
          <a:xfrm>
            <a:off x="3196801" y="5913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5" name="Cont1"/>
          <p:cNvSpPr>
            <a:spLocks noGrp="1"/>
          </p:cNvSpPr>
          <p:nvPr>
            <p:ph sz="quarter" idx="16"/>
          </p:nvPr>
        </p:nvSpPr>
        <p:spPr>
          <a:xfrm>
            <a:off x="404345" y="5913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163212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2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  <p:extLst>
      <p:ext uri="{BB962C8B-B14F-4D97-AF65-F5344CB8AC3E}">
        <p14:creationId xmlns:p14="http://schemas.microsoft.com/office/powerpoint/2010/main" val="37359087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arn">
            <a:extLst>
              <a:ext uri="{FF2B5EF4-FFF2-40B4-BE49-F238E27FC236}">
                <a16:creationId xmlns:a16="http://schemas.microsoft.com/office/drawing/2014/main" id="{D3B3B8EA-406B-41AC-8191-6635FD4114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1" name="Cont6"/>
          <p:cNvSpPr>
            <a:spLocks noGrp="1"/>
          </p:cNvSpPr>
          <p:nvPr>
            <p:ph sz="quarter" idx="22"/>
          </p:nvPr>
        </p:nvSpPr>
        <p:spPr>
          <a:xfrm>
            <a:off x="5990401" y="29160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0" name="Cont5"/>
          <p:cNvSpPr>
            <a:spLocks noGrp="1"/>
          </p:cNvSpPr>
          <p:nvPr>
            <p:ph sz="quarter" idx="21"/>
          </p:nvPr>
        </p:nvSpPr>
        <p:spPr>
          <a:xfrm>
            <a:off x="3196801" y="29160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9" name="Cont4"/>
          <p:cNvSpPr>
            <a:spLocks noGrp="1"/>
          </p:cNvSpPr>
          <p:nvPr>
            <p:ph sz="quarter" idx="20"/>
          </p:nvPr>
        </p:nvSpPr>
        <p:spPr>
          <a:xfrm>
            <a:off x="403201" y="29160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8" name="Cont3"/>
          <p:cNvSpPr>
            <a:spLocks noGrp="1"/>
          </p:cNvSpPr>
          <p:nvPr>
            <p:ph sz="quarter" idx="19"/>
          </p:nvPr>
        </p:nvSpPr>
        <p:spPr>
          <a:xfrm>
            <a:off x="5990401" y="10908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7" name="Cont2"/>
          <p:cNvSpPr>
            <a:spLocks noGrp="1"/>
          </p:cNvSpPr>
          <p:nvPr>
            <p:ph sz="quarter" idx="18"/>
          </p:nvPr>
        </p:nvSpPr>
        <p:spPr>
          <a:xfrm>
            <a:off x="3196801" y="10908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6" name="Cont1"/>
          <p:cNvSpPr>
            <a:spLocks noGrp="1"/>
          </p:cNvSpPr>
          <p:nvPr>
            <p:ph sz="quarter" idx="16"/>
          </p:nvPr>
        </p:nvSpPr>
        <p:spPr>
          <a:xfrm>
            <a:off x="403201" y="10908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648000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5" name="Pre"/>
          <p:cNvSpPr>
            <a:spLocks noGrp="1"/>
          </p:cNvSpPr>
          <p:nvPr>
            <p:ph sz="quarter" idx="14" hasCustomPrompt="1"/>
          </p:nvPr>
        </p:nvSpPr>
        <p:spPr>
          <a:xfrm>
            <a:off x="467545" y="162000"/>
            <a:ext cx="8207375" cy="486000"/>
          </a:xfrm>
          <a:noFill/>
          <a:ln>
            <a:noFill/>
          </a:ln>
        </p:spPr>
        <p:txBody>
          <a:bodyPr anchor="ctr"/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3" name="RepTitle"/>
          <p:cNvSpPr>
            <a:spLocks noGrp="1"/>
          </p:cNvSpPr>
          <p:nvPr>
            <p:ph sz="quarter" idx="23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  <p:extLst>
      <p:ext uri="{BB962C8B-B14F-4D97-AF65-F5344CB8AC3E}">
        <p14:creationId xmlns:p14="http://schemas.microsoft.com/office/powerpoint/2010/main" val="17912739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6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arn">
            <a:extLst>
              <a:ext uri="{FF2B5EF4-FFF2-40B4-BE49-F238E27FC236}">
                <a16:creationId xmlns:a16="http://schemas.microsoft.com/office/drawing/2014/main" id="{7420379E-EFA3-4229-85F1-138CD671E2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2" name="PCont"/>
          <p:cNvSpPr>
            <a:spLocks noGrp="1"/>
          </p:cNvSpPr>
          <p:nvPr>
            <p:ph sz="quarter" idx="17"/>
          </p:nvPr>
        </p:nvSpPr>
        <p:spPr>
          <a:xfrm>
            <a:off x="467545" y="3381840"/>
            <a:ext cx="8207375" cy="1350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1" name="Cont6"/>
          <p:cNvSpPr>
            <a:spLocks noGrp="1"/>
          </p:cNvSpPr>
          <p:nvPr>
            <p:ph sz="quarter" idx="22"/>
          </p:nvPr>
        </p:nvSpPr>
        <p:spPr>
          <a:xfrm>
            <a:off x="5990401" y="2000700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0" name="Cont5"/>
          <p:cNvSpPr>
            <a:spLocks noGrp="1"/>
          </p:cNvSpPr>
          <p:nvPr>
            <p:ph sz="quarter" idx="21"/>
          </p:nvPr>
        </p:nvSpPr>
        <p:spPr>
          <a:xfrm>
            <a:off x="3197294" y="2000700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9" name="Cont4"/>
          <p:cNvSpPr>
            <a:spLocks noGrp="1"/>
          </p:cNvSpPr>
          <p:nvPr>
            <p:ph sz="quarter" idx="20"/>
          </p:nvPr>
        </p:nvSpPr>
        <p:spPr>
          <a:xfrm>
            <a:off x="403628" y="2000700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8" name="Cont3"/>
          <p:cNvSpPr>
            <a:spLocks noGrp="1"/>
          </p:cNvSpPr>
          <p:nvPr>
            <p:ph sz="quarter" idx="19"/>
          </p:nvPr>
        </p:nvSpPr>
        <p:spPr>
          <a:xfrm>
            <a:off x="5990401" y="585900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7" name="Cont2"/>
          <p:cNvSpPr>
            <a:spLocks noGrp="1"/>
          </p:cNvSpPr>
          <p:nvPr>
            <p:ph sz="quarter" idx="18"/>
          </p:nvPr>
        </p:nvSpPr>
        <p:spPr>
          <a:xfrm>
            <a:off x="3196801" y="585900"/>
            <a:ext cx="2734767" cy="1404311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5" name="Cont1"/>
          <p:cNvSpPr>
            <a:spLocks noGrp="1"/>
          </p:cNvSpPr>
          <p:nvPr>
            <p:ph sz="quarter" idx="16"/>
          </p:nvPr>
        </p:nvSpPr>
        <p:spPr>
          <a:xfrm>
            <a:off x="404345" y="585665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163212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3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  <p:extLst>
      <p:ext uri="{BB962C8B-B14F-4D97-AF65-F5344CB8AC3E}">
        <p14:creationId xmlns:p14="http://schemas.microsoft.com/office/powerpoint/2010/main" val="55147995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35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634035" y="2320409"/>
            <a:ext cx="4594621" cy="36576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1" r:id="rId3"/>
    <p:sldLayoutId id="2147483662" r:id="rId4"/>
    <p:sldLayoutId id="2147483686" r:id="rId5"/>
    <p:sldLayoutId id="2147483668" r:id="rId6"/>
    <p:sldLayoutId id="2147483691" r:id="rId7"/>
    <p:sldLayoutId id="2147483692" r:id="rId8"/>
    <p:sldLayoutId id="2147483689" r:id="rId9"/>
    <p:sldLayoutId id="2147483687" r:id="rId10"/>
  </p:sldLayoutIdLst>
  <p:transition/>
  <p:txStyles>
    <p:titleStyle>
      <a:lvl1pPr algn="l" defTabSz="685800" rtl="0" eaLnBrk="1" latinLnBrk="0" hangingPunct="1">
        <a:spcBef>
          <a:spcPct val="0"/>
        </a:spcBef>
        <a:buNone/>
        <a:defRPr sz="3450" kern="1200" cap="none" spc="-100" baseline="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57175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7145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indent="-17145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7145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3716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86BD036-4E17-0A1E-9C5A-6296244B0159}"/>
              </a:ext>
            </a:extLst>
          </p:cNvPr>
          <p:cNvSpPr txBox="1"/>
          <p:nvPr/>
        </p:nvSpPr>
        <p:spPr>
          <a:xfrm>
            <a:off x="791579" y="2279362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/>
              <a:t>Undervisningsmiljøundersøgelse</a:t>
            </a:r>
            <a:r>
              <a:rPr lang="da-DK" dirty="0"/>
              <a:t> 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C4E18C47-D3B4-6B74-00BA-A3432B47559A}"/>
              </a:ext>
            </a:extLst>
          </p:cNvPr>
          <p:cNvSpPr txBox="1"/>
          <p:nvPr/>
        </p:nvSpPr>
        <p:spPr>
          <a:xfrm>
            <a:off x="251519" y="3179935"/>
            <a:ext cx="8640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April 2024</a:t>
            </a:r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r>
              <a:rPr lang="da-DK" sz="1000" dirty="0"/>
              <a:t>Følgende undersøgelse er baseret på 117 besvarelser fra elevholdet 2017/18 sammenlignet med 107 besvarelser fra elevholdet 2022/23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AC62ECE-2891-1283-00EE-C774036964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36" y="195486"/>
            <a:ext cx="1644527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4341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9. </a:t>
            </a:r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tilfreds</a:t>
            </a:r>
            <a:r>
              <a:rPr lang="en-US" dirty="0"/>
              <a:t> er du </a:t>
            </a:r>
            <a:r>
              <a:rPr lang="en-US" dirty="0" err="1"/>
              <a:t>generelt</a:t>
            </a:r>
            <a:r>
              <a:rPr lang="en-US" dirty="0"/>
              <a:t>: Med dine </a:t>
            </a:r>
            <a:r>
              <a:rPr lang="en-US" dirty="0" err="1"/>
              <a:t>højskolefag</a:t>
            </a:r>
            <a:r>
              <a:rPr lang="en-US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10. </a:t>
            </a:r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tilfreds</a:t>
            </a:r>
            <a:r>
              <a:rPr lang="en-US" dirty="0"/>
              <a:t> er du </a:t>
            </a:r>
            <a:r>
              <a:rPr lang="en-US" dirty="0" err="1"/>
              <a:t>generelt</a:t>
            </a:r>
            <a:r>
              <a:rPr lang="en-US" dirty="0"/>
              <a:t>: Med </a:t>
            </a:r>
            <a:r>
              <a:rPr lang="en-US" dirty="0" err="1"/>
              <a:t>skolens</a:t>
            </a:r>
            <a:r>
              <a:rPr lang="en-US" dirty="0"/>
              <a:t> </a:t>
            </a:r>
            <a:r>
              <a:rPr lang="en-US" dirty="0" err="1"/>
              <a:t>aktivitetsniveau</a:t>
            </a:r>
            <a:r>
              <a:rPr lang="en-US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11. </a:t>
            </a:r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tilfreds</a:t>
            </a:r>
            <a:r>
              <a:rPr lang="en-US" dirty="0"/>
              <a:t> er du </a:t>
            </a:r>
            <a:r>
              <a:rPr lang="en-US" dirty="0" err="1"/>
              <a:t>generelt</a:t>
            </a:r>
            <a:r>
              <a:rPr lang="en-US" dirty="0"/>
              <a:t>: Med </a:t>
            </a:r>
            <a:r>
              <a:rPr lang="en-US" dirty="0" err="1"/>
              <a:t>forplejningen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Midtjysk?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12. </a:t>
            </a:r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tilfreds</a:t>
            </a:r>
            <a:r>
              <a:rPr lang="en-US" dirty="0"/>
              <a:t> er du </a:t>
            </a:r>
            <a:r>
              <a:rPr lang="en-US" dirty="0" err="1"/>
              <a:t>generelt</a:t>
            </a:r>
            <a:r>
              <a:rPr lang="en-US" dirty="0"/>
              <a:t>: Med dine </a:t>
            </a:r>
            <a:r>
              <a:rPr lang="en-US" dirty="0" err="1"/>
              <a:t>valgfag</a:t>
            </a:r>
            <a:r>
              <a:rPr lang="en-US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13. Har du </a:t>
            </a:r>
            <a:r>
              <a:rPr lang="en-US" dirty="0" err="1"/>
              <a:t>oplevet</a:t>
            </a:r>
            <a:r>
              <a:rPr lang="en-US" dirty="0"/>
              <a:t> at 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kontaktgruppen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fået</a:t>
            </a:r>
            <a:r>
              <a:rPr lang="en-US" dirty="0"/>
              <a:t>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fællesskab</a:t>
            </a:r>
            <a:endParaRPr lang="en-US" dirty="0"/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14. Har du </a:t>
            </a:r>
            <a:r>
              <a:rPr lang="en-US" dirty="0" err="1"/>
              <a:t>følt</a:t>
            </a:r>
            <a:r>
              <a:rPr lang="en-US" dirty="0"/>
              <a:t>, at du er </a:t>
            </a:r>
            <a:r>
              <a:rPr lang="en-US" dirty="0" err="1"/>
              <a:t>blevet</a:t>
            </a:r>
            <a:r>
              <a:rPr lang="en-US" dirty="0"/>
              <a:t> set </a:t>
            </a:r>
            <a:r>
              <a:rPr lang="en-US" dirty="0" err="1"/>
              <a:t>af</a:t>
            </a:r>
            <a:r>
              <a:rPr lang="en-US" dirty="0"/>
              <a:t> din </a:t>
            </a:r>
            <a:r>
              <a:rPr lang="en-US" dirty="0" err="1"/>
              <a:t>kontaktlærer</a:t>
            </a:r>
            <a:r>
              <a:rPr lang="en-US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15. </a:t>
            </a:r>
            <a:r>
              <a:rPr lang="en-US" dirty="0" err="1"/>
              <a:t>Ændrede</a:t>
            </a:r>
            <a:r>
              <a:rPr lang="en-US" dirty="0"/>
              <a:t> </a:t>
            </a:r>
            <a:r>
              <a:rPr lang="en-US" dirty="0" err="1"/>
              <a:t>linjefagsrunden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valg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linjefag</a:t>
            </a:r>
            <a:r>
              <a:rPr lang="en-US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16. Er du </a:t>
            </a:r>
            <a:r>
              <a:rPr lang="en-US" dirty="0" err="1"/>
              <a:t>blevet</a:t>
            </a:r>
            <a:r>
              <a:rPr lang="en-US" dirty="0"/>
              <a:t> bedre </a:t>
            </a:r>
            <a:r>
              <a:rPr lang="en-US" dirty="0" err="1"/>
              <a:t>til</a:t>
            </a:r>
            <a:r>
              <a:rPr lang="en-US" dirty="0"/>
              <a:t> at </a:t>
            </a:r>
            <a:r>
              <a:rPr lang="en-US" dirty="0" err="1"/>
              <a:t>omgåes</a:t>
            </a:r>
            <a:r>
              <a:rPr lang="en-US" dirty="0"/>
              <a:t> </a:t>
            </a:r>
            <a:r>
              <a:rPr lang="en-US" dirty="0" err="1"/>
              <a:t>andre</a:t>
            </a:r>
            <a:r>
              <a:rPr lang="en-US" dirty="0"/>
              <a:t> typer end dig </a:t>
            </a:r>
            <a:r>
              <a:rPr lang="en-US" dirty="0" err="1"/>
              <a:t>selv</a:t>
            </a:r>
            <a:endParaRPr lang="en-US" dirty="0"/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17. Er du </a:t>
            </a:r>
            <a:r>
              <a:rPr lang="en-US" dirty="0" err="1"/>
              <a:t>blevet</a:t>
            </a:r>
            <a:r>
              <a:rPr lang="en-US" dirty="0"/>
              <a:t> </a:t>
            </a:r>
            <a:r>
              <a:rPr lang="en-US" dirty="0" err="1"/>
              <a:t>mobbet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Midtjysk?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1. </a:t>
            </a:r>
            <a:r>
              <a:rPr lang="en-US" dirty="0" err="1"/>
              <a:t>Køn</a:t>
            </a:r>
            <a:endParaRPr lang="en-US" dirty="0"/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2. Har du </a:t>
            </a:r>
            <a:r>
              <a:rPr lang="en-US" dirty="0" err="1"/>
              <a:t>gået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anden</a:t>
            </a:r>
            <a:r>
              <a:rPr lang="en-US" dirty="0"/>
              <a:t> </a:t>
            </a:r>
            <a:r>
              <a:rPr lang="en-US" dirty="0" err="1"/>
              <a:t>efterskole</a:t>
            </a:r>
            <a:r>
              <a:rPr lang="en-US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3.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hvilke</a:t>
            </a:r>
            <a:r>
              <a:rPr lang="en-US" dirty="0"/>
              <a:t> </a:t>
            </a:r>
            <a:r>
              <a:rPr lang="en-US" dirty="0" err="1"/>
              <a:t>grunde</a:t>
            </a:r>
            <a:r>
              <a:rPr lang="en-US" dirty="0"/>
              <a:t> </a:t>
            </a:r>
            <a:r>
              <a:rPr lang="en-US" dirty="0" err="1"/>
              <a:t>valgte</a:t>
            </a:r>
            <a:r>
              <a:rPr lang="en-US" dirty="0"/>
              <a:t> du at </a:t>
            </a:r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efterskole</a:t>
            </a:r>
            <a:r>
              <a:rPr lang="en-US" dirty="0"/>
              <a:t>? Du </a:t>
            </a:r>
            <a:r>
              <a:rPr lang="en-US" dirty="0" err="1"/>
              <a:t>må</a:t>
            </a:r>
            <a:r>
              <a:rPr lang="en-US" dirty="0"/>
              <a:t> gerne </a:t>
            </a:r>
            <a:r>
              <a:rPr lang="en-US" dirty="0" err="1"/>
              <a:t>benytte</a:t>
            </a:r>
            <a:r>
              <a:rPr lang="en-US" dirty="0"/>
              <a:t> </a:t>
            </a:r>
            <a:r>
              <a:rPr lang="en-US" dirty="0" err="1"/>
              <a:t>flere</a:t>
            </a:r>
            <a:r>
              <a:rPr lang="en-US" dirty="0"/>
              <a:t> </a:t>
            </a:r>
            <a:r>
              <a:rPr lang="en-US" dirty="0" err="1"/>
              <a:t>valg</a:t>
            </a:r>
            <a:r>
              <a:rPr lang="en-US" dirty="0"/>
              <a:t>.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4. </a:t>
            </a:r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tilfreds</a:t>
            </a:r>
            <a:r>
              <a:rPr lang="en-US" dirty="0"/>
              <a:t> er du </a:t>
            </a:r>
            <a:r>
              <a:rPr lang="en-US" dirty="0" err="1"/>
              <a:t>generelt</a:t>
            </a:r>
            <a:r>
              <a:rPr lang="en-US" dirty="0"/>
              <a:t>: Med dine </a:t>
            </a:r>
            <a:r>
              <a:rPr lang="en-US" dirty="0" err="1"/>
              <a:t>lærere</a:t>
            </a:r>
            <a:r>
              <a:rPr lang="en-US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5. </a:t>
            </a:r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tilfreds</a:t>
            </a:r>
            <a:r>
              <a:rPr lang="en-US" dirty="0"/>
              <a:t> er du </a:t>
            </a:r>
            <a:r>
              <a:rPr lang="en-US" dirty="0" err="1"/>
              <a:t>generelt</a:t>
            </a:r>
            <a:r>
              <a:rPr lang="en-US" dirty="0"/>
              <a:t>: Med dine </a:t>
            </a:r>
            <a:r>
              <a:rPr lang="en-US" dirty="0" err="1"/>
              <a:t>klassekammerater</a:t>
            </a:r>
            <a:r>
              <a:rPr lang="en-US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6. </a:t>
            </a:r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tilfreds</a:t>
            </a:r>
            <a:r>
              <a:rPr lang="en-US" dirty="0"/>
              <a:t> er du </a:t>
            </a:r>
            <a:r>
              <a:rPr lang="en-US" dirty="0" err="1"/>
              <a:t>generelt</a:t>
            </a:r>
            <a:r>
              <a:rPr lang="en-US" dirty="0"/>
              <a:t>: For at </a:t>
            </a:r>
            <a:r>
              <a:rPr lang="en-US" dirty="0" err="1"/>
              <a:t>bo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din </a:t>
            </a:r>
            <a:r>
              <a:rPr lang="en-US" dirty="0" err="1"/>
              <a:t>fløj</a:t>
            </a:r>
            <a:r>
              <a:rPr lang="en-US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7. </a:t>
            </a:r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tilfreds</a:t>
            </a:r>
            <a:r>
              <a:rPr lang="en-US" dirty="0"/>
              <a:t> er du </a:t>
            </a:r>
            <a:r>
              <a:rPr lang="en-US" dirty="0" err="1"/>
              <a:t>generelt</a:t>
            </a:r>
            <a:r>
              <a:rPr lang="en-US" dirty="0"/>
              <a:t>: Med de </a:t>
            </a:r>
            <a:r>
              <a:rPr lang="en-US" dirty="0" err="1"/>
              <a:t>boglige</a:t>
            </a:r>
            <a:r>
              <a:rPr lang="en-US" dirty="0"/>
              <a:t> fag?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8. </a:t>
            </a:r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tilfreds</a:t>
            </a:r>
            <a:r>
              <a:rPr lang="en-US" dirty="0"/>
              <a:t> er du </a:t>
            </a:r>
            <a:r>
              <a:rPr lang="en-US" dirty="0" err="1"/>
              <a:t>generelt</a:t>
            </a:r>
            <a:r>
              <a:rPr lang="en-US" dirty="0"/>
              <a:t>: Med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linjefag</a:t>
            </a:r>
            <a:r>
              <a:rPr lang="en-US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Miljøundersøgelse Midtjysk Efterskole forår 2018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15-03-2024 10:36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5.17"/>
  <p:tag name="AS_TITLE" val="Aspose.Slides for .NET 4.0"/>
  <p:tag name="AS_VERSION" val="17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993</TotalTime>
  <Words>480</Words>
  <Application>Microsoft Office PowerPoint</Application>
  <PresentationFormat>Skærmshow (16:9)</PresentationFormat>
  <Paragraphs>73</Paragraphs>
  <Slides>18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1" baseType="lpstr">
      <vt:lpstr>Arial</vt:lpstr>
      <vt:lpstr>Calibri</vt:lpstr>
      <vt:lpstr>Adjacency</vt:lpstr>
      <vt:lpstr>PowerPoint-præsentation</vt:lpstr>
      <vt:lpstr>1. Køn</vt:lpstr>
      <vt:lpstr>2. Har du gået på en anden efterskole?</vt:lpstr>
      <vt:lpstr>3. Af hvilke grunde valgte du at gå på efterskole? Du må gerne benytte flere valg.</vt:lpstr>
      <vt:lpstr>4. Hvor tilfreds er du generelt: Med dine lærere?</vt:lpstr>
      <vt:lpstr>5. Hvor tilfreds er du generelt: Med dine klassekammerater?</vt:lpstr>
      <vt:lpstr>6. Hvor tilfreds er du generelt: For at bo på din fløj?</vt:lpstr>
      <vt:lpstr>7. Hvor tilfreds er du generelt: Med de boglige fag?</vt:lpstr>
      <vt:lpstr>8. Hvor tilfreds er du generelt: Med dit linjefag?</vt:lpstr>
      <vt:lpstr>9. Hvor tilfreds er du generelt: Med dine højskolefag?</vt:lpstr>
      <vt:lpstr>10. Hvor tilfreds er du generelt: Med skolens aktivitetsniveau?</vt:lpstr>
      <vt:lpstr>11. Hvor tilfreds er du generelt: Med forplejningen på Midtjysk?</vt:lpstr>
      <vt:lpstr>12. Hvor tilfreds er du generelt: Med dine valgfag?</vt:lpstr>
      <vt:lpstr>13. Har du oplevet at I i kontaktgruppen har fået større fællesskab</vt:lpstr>
      <vt:lpstr>14. Har du følt, at du er blevet set af din kontaktlærer?</vt:lpstr>
      <vt:lpstr>15. Ændrede linjefagsrunden dit valg af linjefag?</vt:lpstr>
      <vt:lpstr>16. Er du blevet bedre til at omgåes andre typer end dig selv</vt:lpstr>
      <vt:lpstr>17. Er du blevet mobbet på Midtjysk?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Kristina Iversen</cp:lastModifiedBy>
  <cp:revision>390</cp:revision>
  <dcterms:created xsi:type="dcterms:W3CDTF">2013-05-14T13:56:12Z</dcterms:created>
  <dcterms:modified xsi:type="dcterms:W3CDTF">2024-03-15T10:37:38Z</dcterms:modified>
</cp:coreProperties>
</file>